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306" r:id="rId4"/>
    <p:sldId id="307" r:id="rId5"/>
    <p:sldId id="308" r:id="rId6"/>
    <p:sldId id="309" r:id="rId7"/>
    <p:sldId id="261" r:id="rId8"/>
    <p:sldId id="287" r:id="rId9"/>
    <p:sldId id="285" r:id="rId10"/>
    <p:sldId id="257" r:id="rId11"/>
    <p:sldId id="286" r:id="rId12"/>
    <p:sldId id="288" r:id="rId13"/>
    <p:sldId id="258" r:id="rId14"/>
    <p:sldId id="289" r:id="rId15"/>
    <p:sldId id="271" r:id="rId16"/>
    <p:sldId id="290" r:id="rId17"/>
    <p:sldId id="272" r:id="rId18"/>
    <p:sldId id="291" r:id="rId19"/>
    <p:sldId id="273" r:id="rId20"/>
    <p:sldId id="292" r:id="rId21"/>
    <p:sldId id="278" r:id="rId22"/>
    <p:sldId id="259" r:id="rId23"/>
    <p:sldId id="274" r:id="rId24"/>
    <p:sldId id="276" r:id="rId25"/>
    <p:sldId id="283" r:id="rId26"/>
    <p:sldId id="275" r:id="rId27"/>
    <p:sldId id="282" r:id="rId28"/>
    <p:sldId id="277" r:id="rId29"/>
    <p:sldId id="280" r:id="rId30"/>
    <p:sldId id="281" r:id="rId31"/>
    <p:sldId id="262" r:id="rId32"/>
    <p:sldId id="263" r:id="rId33"/>
    <p:sldId id="293" r:id="rId34"/>
    <p:sldId id="264" r:id="rId35"/>
    <p:sldId id="294" r:id="rId36"/>
    <p:sldId id="284" r:id="rId37"/>
    <p:sldId id="295" r:id="rId38"/>
    <p:sldId id="305" r:id="rId39"/>
    <p:sldId id="266" r:id="rId40"/>
    <p:sldId id="298" r:id="rId41"/>
    <p:sldId id="296" r:id="rId42"/>
    <p:sldId id="267" r:id="rId43"/>
    <p:sldId id="312" r:id="rId44"/>
    <p:sldId id="310" r:id="rId45"/>
    <p:sldId id="304" r:id="rId46"/>
    <p:sldId id="270" r:id="rId47"/>
    <p:sldId id="299" r:id="rId48"/>
    <p:sldId id="300" r:id="rId49"/>
    <p:sldId id="297" r:id="rId50"/>
    <p:sldId id="268" r:id="rId51"/>
    <p:sldId id="301" r:id="rId52"/>
    <p:sldId id="269" r:id="rId53"/>
    <p:sldId id="303" r:id="rId54"/>
    <p:sldId id="30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802299"/>
            <a:ext cx="6477805" cy="2541431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329308"/>
            <a:ext cx="37304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798973"/>
            <a:ext cx="608264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1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0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756130"/>
            <a:ext cx="6482366" cy="1887950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3806196"/>
            <a:ext cx="6472835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3804985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48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804890"/>
            <a:ext cx="7204226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2010879"/>
            <a:ext cx="348386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2017343"/>
            <a:ext cx="348386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40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804164"/>
            <a:ext cx="7205746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2019550"/>
            <a:ext cx="34838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824270"/>
            <a:ext cx="348386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2023004"/>
            <a:ext cx="348386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821491"/>
            <a:ext cx="348386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86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0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44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798973"/>
            <a:ext cx="2454824" cy="224711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798974"/>
            <a:ext cx="4509353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3205492"/>
            <a:ext cx="2456260" cy="2248181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3205491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82171"/>
            <a:ext cx="3055900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1129513"/>
            <a:ext cx="4149246" cy="183058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1122543"/>
            <a:ext cx="209337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3145992"/>
            <a:ext cx="4143303" cy="2003742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5469857"/>
            <a:ext cx="4145513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318641"/>
            <a:ext cx="41557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3143605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18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185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798974"/>
            <a:ext cx="121180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798974"/>
            <a:ext cx="5871623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2015733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330370"/>
            <a:ext cx="26255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329308"/>
            <a:ext cx="445412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798973"/>
            <a:ext cx="608264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png"/><Relationship Id="rId4" Type="http://schemas.openxmlformats.org/officeDocument/2006/relationships/image" Target="../media/image52.tiff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DDCC-3B60-9A45-B6A6-1D6E8ADC1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9B45E-3133-724C-A0E3-92429E44D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ARMA!</a:t>
            </a:r>
          </a:p>
        </p:txBody>
      </p:sp>
    </p:spTree>
    <p:extLst>
      <p:ext uri="{BB962C8B-B14F-4D97-AF65-F5344CB8AC3E}">
        <p14:creationId xmlns:p14="http://schemas.microsoft.com/office/powerpoint/2010/main" val="283397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226663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5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−.8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+(.8∗(−.5))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5)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=−.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F2F56C-BB3B-FF4C-92AE-1CE40E6B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21" y="5675005"/>
            <a:ext cx="2222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3BF21-8EAC-EC4D-9A2F-EE6BF620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8" y="3667860"/>
            <a:ext cx="2912769" cy="12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7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628650" y="2127418"/>
                <a:ext cx="8097061" cy="265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36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(−.5)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.2646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7418"/>
                <a:ext cx="8097061" cy="2655983"/>
              </a:xfrm>
              <a:prstGeom prst="rect">
                <a:avLst/>
              </a:prstGeom>
              <a:blipFill>
                <a:blip r:embed="rId3"/>
                <a:stretch>
                  <a:fillRect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59197D-65FC-2845-B7ED-B7126F46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478" y="5876111"/>
            <a:ext cx="1908578" cy="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90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D26D62-62A2-9641-BE05-B2291A8DF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"/>
          <a:stretch/>
        </p:blipFill>
        <p:spPr>
          <a:xfrm>
            <a:off x="7369506" y="6464300"/>
            <a:ext cx="1597073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5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CBF3D-CC17-3C47-9686-408D987F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11" y="1944976"/>
            <a:ext cx="6027193" cy="3409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91612-971B-1A40-9B74-14749B768CE6}"/>
              </a:ext>
            </a:extLst>
          </p:cNvPr>
          <p:cNvSpPr/>
          <p:nvPr/>
        </p:nvSpPr>
        <p:spPr>
          <a:xfrm>
            <a:off x="2981596" y="1575644"/>
            <a:ext cx="318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plotts.true.wge</a:t>
            </a:r>
            <a:r>
              <a:rPr lang="en-US" dirty="0"/>
              <a:t>(theta = c(.8,-.5))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E19D7-5D04-4A4C-9CC5-8571C8B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80" y="5220079"/>
            <a:ext cx="654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/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0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F8E2B-4DD5-6E4C-A162-E61E4E81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3" y="1608342"/>
            <a:ext cx="4944498" cy="30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9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858125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5409040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12015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27413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585490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41396-1E80-BD4F-A36D-8C239F8B8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2420793"/>
            <a:ext cx="2584630" cy="1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2440759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831058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278421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57135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127691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29A8EA-6C76-B447-991F-1528AAE43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5432421"/>
            <a:ext cx="2584630" cy="1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5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381366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D662-E90A-794F-A421-49EA7658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Invertible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3C85B-7319-EA44-9874-B9A7D16F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47"/>
          <a:stretch/>
        </p:blipFill>
        <p:spPr>
          <a:xfrm>
            <a:off x="0" y="2100072"/>
            <a:ext cx="9144000" cy="1407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/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blipFill>
                <a:blip r:embed="rId3"/>
                <a:stretch>
                  <a:fillRect l="-71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09AEA4-4CFE-4541-B6B3-CA158427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785645"/>
            <a:ext cx="6400800" cy="161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36673-85D5-2040-970E-62501EC4EEA0}"/>
              </a:ext>
            </a:extLst>
          </p:cNvPr>
          <p:cNvSpPr/>
          <p:nvPr/>
        </p:nvSpPr>
        <p:spPr>
          <a:xfrm>
            <a:off x="3411940" y="5786651"/>
            <a:ext cx="805218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C1EBB-8616-F042-B77D-7E71EC5FC36F}"/>
              </a:ext>
            </a:extLst>
          </p:cNvPr>
          <p:cNvSpPr/>
          <p:nvPr/>
        </p:nvSpPr>
        <p:spPr>
          <a:xfrm>
            <a:off x="5372670" y="5786651"/>
            <a:ext cx="925773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2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looks suspicious here?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−32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  <a:blipFill>
                <a:blip r:embed="rId2"/>
                <a:stretch>
                  <a:fillRect l="-1488" t="-526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2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A37-B2CF-0841-BD96-6E82038C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1" y="365126"/>
            <a:ext cx="8843748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21249-E997-3F4F-8D5C-8CA75866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4" y="1697049"/>
            <a:ext cx="6759052" cy="496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85B28-2642-764A-AB2D-CE1AA16AA699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</p:spTree>
    <p:extLst>
      <p:ext uri="{BB962C8B-B14F-4D97-AF65-F5344CB8AC3E}">
        <p14:creationId xmlns:p14="http://schemas.microsoft.com/office/powerpoint/2010/main" val="311259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are the autocorrelations of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  <a:blipFill>
                <a:blip r:embed="rId2"/>
                <a:stretch>
                  <a:fillRect l="-139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/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−2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  <a:blipFill>
                <a:blip r:embed="rId3"/>
                <a:stretch>
                  <a:fillRect l="-125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/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/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76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8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6798-385A-194E-B326-97704877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2" y="365126"/>
            <a:ext cx="8911987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A92AD-577C-5248-9EA0-B246C603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0" y="1715757"/>
            <a:ext cx="7652129" cy="640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B897-F63D-8446-B8FC-FEF68A19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2302269"/>
            <a:ext cx="6896716" cy="4581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9F7E-349D-7849-8ACC-3985CA0B049E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/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    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sz="1600" dirty="0"/>
                  <a:t>                   (3.9)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blipFill>
                <a:blip r:embed="rId4"/>
                <a:stretch>
                  <a:fillRect l="-1881" t="-31579" r="-94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41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839383"/>
            <a:ext cx="523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133859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9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60560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6056081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1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246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+.800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+.140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−.288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−.300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−.096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7EE1A-7556-FC40-96F3-88819E76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10" y="3023123"/>
            <a:ext cx="6028965" cy="647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7E78EB-3EBB-DE41-B7E3-B93175350948}"/>
              </a:ext>
            </a:extLst>
          </p:cNvPr>
          <p:cNvSpPr txBox="1"/>
          <p:nvPr/>
        </p:nvSpPr>
        <p:spPr>
          <a:xfrm>
            <a:off x="813212" y="5148857"/>
            <a:ext cx="750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*</a:t>
            </a:r>
            <a:r>
              <a:rPr lang="en-US" dirty="0"/>
              <a:t>This could be infinite … these are just the first 5 terms (</a:t>
            </a:r>
            <a:r>
              <a:rPr lang="en-US" dirty="0" err="1"/>
              <a:t>lag.max</a:t>
            </a:r>
            <a:r>
              <a:rPr lang="en-US" dirty="0"/>
              <a:t> = 5). </a:t>
            </a:r>
          </a:p>
        </p:txBody>
      </p:sp>
    </p:spTree>
    <p:extLst>
      <p:ext uri="{BB962C8B-B14F-4D97-AF65-F5344CB8AC3E}">
        <p14:creationId xmlns:p14="http://schemas.microsoft.com/office/powerpoint/2010/main" val="391258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9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+.400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+.720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+.376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059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−.235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283875-3847-B94A-ABA6-8D9E34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" t="9218"/>
          <a:stretch/>
        </p:blipFill>
        <p:spPr>
          <a:xfrm>
            <a:off x="803670" y="2988859"/>
            <a:ext cx="7221405" cy="53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8E0CC-EC43-8B4C-A903-181F6FC4D1E6}"/>
              </a:ext>
            </a:extLst>
          </p:cNvPr>
          <p:cNvSpPr txBox="1"/>
          <p:nvPr/>
        </p:nvSpPr>
        <p:spPr>
          <a:xfrm>
            <a:off x="813212" y="5148857"/>
            <a:ext cx="750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*</a:t>
            </a:r>
            <a:r>
              <a:rPr lang="en-US" dirty="0"/>
              <a:t>This could be infinite … these are just the first 5 terms (</a:t>
            </a:r>
            <a:r>
              <a:rPr lang="en-US" dirty="0" err="1"/>
              <a:t>lag.max</a:t>
            </a:r>
            <a:r>
              <a:rPr lang="en-US" dirty="0"/>
              <a:t> = 5). </a:t>
            </a:r>
          </a:p>
        </p:txBody>
      </p:sp>
    </p:spTree>
    <p:extLst>
      <p:ext uri="{BB962C8B-B14F-4D97-AF65-F5344CB8AC3E}">
        <p14:creationId xmlns:p14="http://schemas.microsoft.com/office/powerpoint/2010/main" val="230111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945A-29FA-4D42-9E36-9D04B86E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Weights and Long Division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/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/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(1 − .4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/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(1 − .4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+.9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(1−.8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05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38293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239933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72"/>
          <a:stretch/>
        </p:blipFill>
        <p:spPr>
          <a:xfrm>
            <a:off x="1955800" y="1839383"/>
            <a:ext cx="5232400" cy="1547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/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−.44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+.15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blipFill>
                <a:blip r:embed="rId3"/>
                <a:stretch>
                  <a:fillRect l="-54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F6AF0B-13CA-9840-B2C8-3FDCA0522F68}"/>
              </a:ext>
            </a:extLst>
          </p:cNvPr>
          <p:cNvSpPr txBox="1"/>
          <p:nvPr/>
        </p:nvSpPr>
        <p:spPr>
          <a:xfrm>
            <a:off x="3107267" y="481012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/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𝑊h𝑖𝑡𝑒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𝑁𝑜𝑖𝑠𝑒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/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/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−.3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  <a:blipFill>
                <a:blip r:embed="rId6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/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−.8141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.6141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/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𝐼𝑟𝑟𝑒𝑑𝑢𝑐𝑖𝑏𝑙𝑒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  <a:blipFill>
                <a:blip r:embed="rId8"/>
                <a:stretch>
                  <a:fillRect l="-240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984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2C229-77B6-E044-81F2-BB71E15ED839}"/>
              </a:ext>
            </a:extLst>
          </p:cNvPr>
          <p:cNvSpPr txBox="1"/>
          <p:nvPr/>
        </p:nvSpPr>
        <p:spPr>
          <a:xfrm>
            <a:off x="628650" y="2661313"/>
            <a:ext cx="77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and discuss the realizations from the ARMA model(s) you generated.  Specifically comment and compare the ACFs and the Spectral Densities.</a:t>
            </a:r>
          </a:p>
        </p:txBody>
      </p:sp>
    </p:spTree>
    <p:extLst>
      <p:ext uri="{BB962C8B-B14F-4D97-AF65-F5344CB8AC3E}">
        <p14:creationId xmlns:p14="http://schemas.microsoft.com/office/powerpoint/2010/main" val="3167351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AE383-18CD-8845-9C4D-5E7DD24B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29" y="1343652"/>
            <a:ext cx="3180497" cy="246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7E69C-6030-0143-A069-7EF7010D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85" y="1038256"/>
            <a:ext cx="4253716" cy="24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00C37-6B3E-1C40-8D53-BF119070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9" y="1374764"/>
            <a:ext cx="3180497" cy="2465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A617A-A4F7-D146-8D49-E6C671FA7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9" y="1028608"/>
            <a:ext cx="4158955" cy="25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78D82-8E79-F44D-9868-6E598A0F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9" y="4211516"/>
            <a:ext cx="3180497" cy="246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E8E59-DA8F-AB47-88DA-3B6EED803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0" y="3885352"/>
            <a:ext cx="4464296" cy="252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F6BC8-E72C-D941-8D88-7A45F924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041" y="4211516"/>
            <a:ext cx="3180497" cy="2465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B76D4-D813-2040-886E-6CD10BC1E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257" y="3895881"/>
            <a:ext cx="4380064" cy="2421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6B9D6A-3EA7-494C-9DDB-EF81B222630B}"/>
              </a:ext>
            </a:extLst>
          </p:cNvPr>
          <p:cNvCxnSpPr>
            <a:cxnSpLocks/>
          </p:cNvCxnSpPr>
          <p:nvPr/>
        </p:nvCxnSpPr>
        <p:spPr>
          <a:xfrm>
            <a:off x="4531056" y="887104"/>
            <a:ext cx="13651" cy="578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EF6B89-49C4-5A46-B12B-A6A443836750}"/>
              </a:ext>
            </a:extLst>
          </p:cNvPr>
          <p:cNvCxnSpPr>
            <a:cxnSpLocks/>
          </p:cNvCxnSpPr>
          <p:nvPr/>
        </p:nvCxnSpPr>
        <p:spPr>
          <a:xfrm flipH="1">
            <a:off x="121352" y="3808779"/>
            <a:ext cx="8892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17157"/>
            <a:ext cx="7202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(phi = c(.8, -.5),theta = c(.4, -.9))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FE84A-BE3E-7340-BF88-BF3C669E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0" y="2358581"/>
            <a:ext cx="3583777" cy="2749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79E81-4291-C44C-89DC-84E50890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86" y="1733134"/>
            <a:ext cx="3260481" cy="1776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2964C6-EBBA-3345-A5F8-DADF6952A42A}"/>
              </a:ext>
            </a:extLst>
          </p:cNvPr>
          <p:cNvSpPr/>
          <p:nvPr/>
        </p:nvSpPr>
        <p:spPr>
          <a:xfrm>
            <a:off x="4976295" y="1442824"/>
            <a:ext cx="24807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(phi = c(.8, -.5))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02105-C93E-FF4A-89BB-2EDCC91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86" y="3850826"/>
            <a:ext cx="3260481" cy="2100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179508-D653-B243-91E8-7FB1363E4146}"/>
              </a:ext>
            </a:extLst>
          </p:cNvPr>
          <p:cNvSpPr/>
          <p:nvPr/>
        </p:nvSpPr>
        <p:spPr>
          <a:xfrm>
            <a:off x="4976294" y="3541921"/>
            <a:ext cx="26282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(theta = c(.4, -.9))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1604-5272-334A-A979-2ED0F7F3E242}"/>
              </a:ext>
            </a:extLst>
          </p:cNvPr>
          <p:cNvSpPr txBox="1"/>
          <p:nvPr/>
        </p:nvSpPr>
        <p:spPr>
          <a:xfrm>
            <a:off x="576240" y="5228207"/>
            <a:ext cx="42695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As seen from graphs, the spectral density plot for ARMA(2,2) model is combination of spectral density plots for corresponding AR(2) and MA(2)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630CF-31DF-5948-909B-DE1CBC0AE221}"/>
              </a:ext>
            </a:extLst>
          </p:cNvPr>
          <p:cNvSpPr txBox="1"/>
          <p:nvPr/>
        </p:nvSpPr>
        <p:spPr>
          <a:xfrm>
            <a:off x="3385359" y="576183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 Example from a Student!</a:t>
            </a:r>
          </a:p>
        </p:txBody>
      </p:sp>
    </p:spTree>
    <p:extLst>
      <p:ext uri="{BB962C8B-B14F-4D97-AF65-F5344CB8AC3E}">
        <p14:creationId xmlns:p14="http://schemas.microsoft.com/office/powerpoint/2010/main" val="4321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58897"/>
            <a:ext cx="7202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arma2_2 &lt;-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gen.arma.wge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(500,phi = c(.8, -.5),theta = c(.4, -.9),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sn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 = 999)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plotts.sample.wge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(arma2_2)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8A91B-DEAF-234A-A0CE-57194B5F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1" y="2808848"/>
            <a:ext cx="5130373" cy="2179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25AAD-822B-3C49-8A95-8FF69B67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26" y="2808848"/>
            <a:ext cx="2862508" cy="2195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0EEB5-FAB8-7E4F-91BB-972F33892D07}"/>
              </a:ext>
            </a:extLst>
          </p:cNvPr>
          <p:cNvSpPr/>
          <p:nvPr/>
        </p:nvSpPr>
        <p:spPr>
          <a:xfrm>
            <a:off x="5993825" y="2449288"/>
            <a:ext cx="3116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</a:rPr>
              <a:t>plotts.true.wge</a:t>
            </a:r>
            <a:r>
              <a:rPr lang="en-US" sz="1200" dirty="0">
                <a:solidFill>
                  <a:prstClr val="black"/>
                </a:solidFill>
              </a:rPr>
              <a:t>(phi = c(.8, -.5),theta = c(.4, -.9))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7587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7EB75F1-8EEE-412A-94F0-8B53DFAE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3" y="1131094"/>
            <a:ext cx="8582891" cy="39117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ARMA(2,2) Model Realizations (From a Student!)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/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−0.3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−0.15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</m:oMath>
                </a14:m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blipFill>
                <a:blip r:embed="rId2"/>
                <a:stretch>
                  <a:fillRect l="-1946" t="-21053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AD752D-A3E6-4076-9C5D-528A6177F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294590" y="1981685"/>
            <a:ext cx="4495043" cy="135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43A0B-50D3-4EE4-A8B6-7D2B1428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7" t="49903"/>
          <a:stretch/>
        </p:blipFill>
        <p:spPr>
          <a:xfrm>
            <a:off x="5789632" y="1979060"/>
            <a:ext cx="2244509" cy="1354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418FB-A834-4DC7-B985-1C7DE87D7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303165" y="3333944"/>
            <a:ext cx="4495043" cy="1352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507E1-9E44-432F-8C6D-EEEB00C87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67" t="49903"/>
          <a:stretch/>
        </p:blipFill>
        <p:spPr>
          <a:xfrm>
            <a:off x="5785345" y="3333944"/>
            <a:ext cx="2244509" cy="135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745AFB-89CA-4A32-846B-83EF34B1C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51"/>
          <a:stretch/>
        </p:blipFill>
        <p:spPr>
          <a:xfrm>
            <a:off x="3557078" y="4645864"/>
            <a:ext cx="4499408" cy="135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B0D33E-78F1-4591-BD80-524E3AA1620B}"/>
              </a:ext>
            </a:extLst>
          </p:cNvPr>
          <p:cNvSpPr txBox="1"/>
          <p:nvPr/>
        </p:nvSpPr>
        <p:spPr>
          <a:xfrm>
            <a:off x="133165" y="230209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1: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AFD5F-3B3C-4B18-A3C9-26E4C1BA8BDE}"/>
              </a:ext>
            </a:extLst>
          </p:cNvPr>
          <p:cNvSpPr txBox="1"/>
          <p:nvPr/>
        </p:nvSpPr>
        <p:spPr>
          <a:xfrm>
            <a:off x="133165" y="379336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2: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7CEA7-828E-44B0-8405-A99AB0869AF9}"/>
              </a:ext>
            </a:extLst>
          </p:cNvPr>
          <p:cNvSpPr txBox="1"/>
          <p:nvPr/>
        </p:nvSpPr>
        <p:spPr>
          <a:xfrm>
            <a:off x="133165" y="5046308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True: </a:t>
            </a:r>
          </a:p>
        </p:txBody>
      </p:sp>
    </p:spTree>
    <p:extLst>
      <p:ext uri="{BB962C8B-B14F-4D97-AF65-F5344CB8AC3E}">
        <p14:creationId xmlns:p14="http://schemas.microsoft.com/office/powerpoint/2010/main" val="3148934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DBFF-0313-394C-B363-BB460E57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Evaluate AIC for identifying model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15EE-E5D1-A740-98C3-0F386048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825625"/>
            <a:ext cx="8802806" cy="4351338"/>
          </a:xfrm>
        </p:spPr>
        <p:txBody>
          <a:bodyPr/>
          <a:lstStyle/>
          <a:p>
            <a:r>
              <a:rPr lang="en-US" dirty="0"/>
              <a:t>Generate 100 observations from an ARMA(1,1).  </a:t>
            </a:r>
          </a:p>
          <a:p>
            <a:r>
              <a:rPr lang="en-US" dirty="0"/>
              <a:t>Use aic5.wge() to try and identify the model.</a:t>
            </a:r>
          </a:p>
          <a:p>
            <a:r>
              <a:rPr lang="en-US" dirty="0"/>
              <a:t>Now generate 500 observations from an ARMA(1,1)</a:t>
            </a:r>
          </a:p>
          <a:p>
            <a:r>
              <a:rPr lang="en-US" dirty="0"/>
              <a:t>use aic5.wge()to try and identify the model</a:t>
            </a:r>
          </a:p>
          <a:p>
            <a:r>
              <a:rPr lang="en-US" dirty="0"/>
              <a:t>How does aic5.wge() perform?</a:t>
            </a:r>
          </a:p>
          <a:p>
            <a:endParaRPr lang="en-US" dirty="0"/>
          </a:p>
          <a:p>
            <a:r>
              <a:rPr lang="en-US" dirty="0"/>
              <a:t>Repeat for an ARMA(</a:t>
            </a:r>
            <a:r>
              <a:rPr lang="en-US" dirty="0" err="1"/>
              <a:t>p,q</a:t>
            </a:r>
            <a:r>
              <a:rPr lang="en-US" dirty="0"/>
              <a:t>) where you select the p and q. </a:t>
            </a:r>
          </a:p>
        </p:txBody>
      </p:sp>
    </p:spTree>
    <p:extLst>
      <p:ext uri="{BB962C8B-B14F-4D97-AF65-F5344CB8AC3E}">
        <p14:creationId xmlns:p14="http://schemas.microsoft.com/office/powerpoint/2010/main" val="1435772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57593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5</a:t>
            </a:r>
          </a:p>
        </p:txBody>
      </p:sp>
    </p:spTree>
    <p:extLst>
      <p:ext uri="{BB962C8B-B14F-4D97-AF65-F5344CB8AC3E}">
        <p14:creationId xmlns:p14="http://schemas.microsoft.com/office/powerpoint/2010/main" val="1984178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D10D-DB66-554D-9F5B-2C09C0AF1C70}"/>
              </a:ext>
            </a:extLst>
          </p:cNvPr>
          <p:cNvSpPr txBox="1"/>
          <p:nvPr/>
        </p:nvSpPr>
        <p:spPr>
          <a:xfrm>
            <a:off x="314325" y="2511189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which of the 5 models from aic5.wge() you would favor most for this realization?</a:t>
            </a:r>
          </a:p>
        </p:txBody>
      </p:sp>
    </p:spTree>
    <p:extLst>
      <p:ext uri="{BB962C8B-B14F-4D97-AF65-F5344CB8AC3E}">
        <p14:creationId xmlns:p14="http://schemas.microsoft.com/office/powerpoint/2010/main" val="100524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E0BEC-4D2C-C448-BCA8-E798FAD9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52" y="4795067"/>
            <a:ext cx="2674109" cy="197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1ED0A-3F39-A348-9572-5A40844E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4" y="1291132"/>
            <a:ext cx="6135711" cy="3503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92578-73C1-AB42-B621-F8F76D8355F8}"/>
              </a:ext>
            </a:extLst>
          </p:cNvPr>
          <p:cNvSpPr txBox="1"/>
          <p:nvPr/>
        </p:nvSpPr>
        <p:spPr>
          <a:xfrm>
            <a:off x="5295330" y="5812198"/>
            <a:ext cx="9280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AR(1)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ARMA(1,1)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8012-47FC-0144-8055-7F3A557D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948471"/>
            <a:ext cx="3886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A66-225E-F446-B3D7-D8CF19EF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6417-72C9-1345-B4E5-A6CFA573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023533"/>
            <a:ext cx="5168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7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5</a:t>
            </a:r>
          </a:p>
        </p:txBody>
      </p:sp>
    </p:spTree>
    <p:extLst>
      <p:ext uri="{BB962C8B-B14F-4D97-AF65-F5344CB8AC3E}">
        <p14:creationId xmlns:p14="http://schemas.microsoft.com/office/powerpoint/2010/main" val="2077424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40BDF-E65C-0A48-BDD9-A47E1A46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90689"/>
            <a:ext cx="8280400" cy="4394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2C0E37-1DDE-0248-986D-359E5EE3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Study!</a:t>
            </a:r>
          </a:p>
        </p:txBody>
      </p:sp>
    </p:spTree>
    <p:extLst>
      <p:ext uri="{BB962C8B-B14F-4D97-AF65-F5344CB8AC3E}">
        <p14:creationId xmlns:p14="http://schemas.microsoft.com/office/powerpoint/2010/main" val="237290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9227-4882-8A4B-B2B8-945393AB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9" y="2507824"/>
            <a:ext cx="7886700" cy="1325563"/>
          </a:xfrm>
        </p:spPr>
        <p:txBody>
          <a:bodyPr/>
          <a:lstStyle/>
          <a:p>
            <a:r>
              <a:rPr lang="en-US" dirty="0"/>
              <a:t>Common Questions</a:t>
            </a: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Sec 5.2:</a:t>
            </a:r>
          </a:p>
          <a:p>
            <a:pPr lvl="1"/>
            <a:r>
              <a:rPr lang="en-US" sz="1400" dirty="0"/>
              <a:t>How is a MA(q) always stationary?  </a:t>
            </a:r>
            <a:r>
              <a:rPr lang="en-US" sz="1400" b="1" dirty="0"/>
              <a:t>Check out the proof … that is only way I know to show it. Condition one and two are easy to show, condition 3 takes a little more work.  The details of the proof are in the book.  </a:t>
            </a:r>
          </a:p>
          <a:p>
            <a:pPr lvl="1"/>
            <a:r>
              <a:rPr lang="en-US" sz="1400" dirty="0"/>
              <a:t>Why do the spectral densities have  dips instead of peaks? </a:t>
            </a:r>
            <a:r>
              <a:rPr lang="en-US" sz="1400" b="1" dirty="0"/>
              <a:t>Check out the proof … that is only way I know to show it. </a:t>
            </a:r>
          </a:p>
          <a:p>
            <a:pPr lvl="1"/>
            <a:r>
              <a:rPr lang="en-US" sz="1400" b="1" dirty="0"/>
              <a:t>However, it is because they have dips that they are helpful in an applied sense.</a:t>
            </a:r>
            <a:r>
              <a:rPr lang="en-US" sz="1400" dirty="0"/>
              <a:t>  </a:t>
            </a:r>
          </a:p>
          <a:p>
            <a:r>
              <a:rPr lang="en-US" sz="1400" dirty="0"/>
              <a:t>Sec 5.3:</a:t>
            </a:r>
          </a:p>
          <a:p>
            <a:pPr lvl="1"/>
            <a:r>
              <a:rPr lang="en-US" sz="1400" dirty="0"/>
              <a:t>Why are MA models defined as ARMA models in R?  </a:t>
            </a:r>
            <a:r>
              <a:rPr lang="en-US" sz="1400" b="1" dirty="0"/>
              <a:t>Just coders choice: MA(q) = ARMA(0,q)…. there is no statistical reason other than for convenience. </a:t>
            </a:r>
          </a:p>
          <a:p>
            <a:r>
              <a:rPr lang="en-US" sz="1400" dirty="0"/>
              <a:t>Sec 5.4:</a:t>
            </a:r>
          </a:p>
          <a:p>
            <a:pPr lvl="1"/>
            <a:r>
              <a:rPr lang="en-US" sz="1400" dirty="0"/>
              <a:t>Why is it undesirable to have 2 models with the same autocorrelation? </a:t>
            </a:r>
            <a:r>
              <a:rPr lang="en-US" sz="1400" b="1" dirty="0"/>
              <a:t>For one thing,</a:t>
            </a:r>
            <a:r>
              <a:rPr lang="en-US" sz="1400" dirty="0"/>
              <a:t> </a:t>
            </a:r>
            <a:r>
              <a:rPr lang="en-US" sz="1400" b="1" dirty="0"/>
              <a:t>they will produce different forecasts.</a:t>
            </a:r>
          </a:p>
          <a:p>
            <a:pPr lvl="1"/>
            <a:r>
              <a:rPr lang="en-US" sz="1400" dirty="0"/>
              <a:t>Why do we not consider non-invertible models?  We will cover this tonight.  </a:t>
            </a:r>
            <a:r>
              <a:rPr lang="en-US" sz="1400" b="1" dirty="0"/>
              <a:t>The model won’t make logical sense and the model multiplicity argument.  </a:t>
            </a:r>
          </a:p>
          <a:p>
            <a:r>
              <a:rPr lang="en-US" sz="1400" dirty="0"/>
              <a:t>Sec 5.5:</a:t>
            </a:r>
          </a:p>
          <a:p>
            <a:pPr lvl="1"/>
            <a:r>
              <a:rPr lang="en-US" sz="1400" dirty="0"/>
              <a:t>For cases where we have cancellation, are there cases where it is appropriate to use the model we get as a result of cancellation instead? Can it make sense to ever use this more simplistic model?</a:t>
            </a:r>
          </a:p>
          <a:p>
            <a:pPr lvl="2"/>
            <a:r>
              <a:rPr lang="en-US" sz="1200" b="1" dirty="0"/>
              <a:t>DEFINITELY … AND YOU SHOULD.</a:t>
            </a:r>
          </a:p>
          <a:p>
            <a:pPr lvl="1"/>
            <a:r>
              <a:rPr lang="en-US" sz="1400" dirty="0"/>
              <a:t>Are non-ARMA models useful (ones that are not both stationary and invertible</a:t>
            </a:r>
            <a:r>
              <a:rPr lang="en-US" sz="1400" b="1" dirty="0"/>
              <a:t>)?  Definitely … we will cover some non-stationary models next.  We will always only consider invertible models.  </a:t>
            </a:r>
          </a:p>
          <a:p>
            <a:r>
              <a:rPr lang="en-US" sz="1400" dirty="0"/>
              <a:t>Sec 5.6:</a:t>
            </a:r>
          </a:p>
          <a:p>
            <a:pPr lvl="1"/>
            <a:r>
              <a:rPr lang="en-US" sz="1400" dirty="0"/>
              <a:t>Can you argue to use one model over another if their AICs are very close?  </a:t>
            </a:r>
            <a:r>
              <a:rPr lang="en-US" sz="1400" b="1" dirty="0"/>
              <a:t>Definitely ... and you should… in fact … they don’t even have to be very close.  The AIC is just one metric.  We will see an example tonight. </a:t>
            </a:r>
            <a:r>
              <a:rPr lang="en-US" sz="1400" dirty="0"/>
              <a:t> </a:t>
            </a:r>
          </a:p>
          <a:p>
            <a:r>
              <a:rPr lang="en-US" sz="1400" dirty="0"/>
              <a:t>Sec 5.7:</a:t>
            </a:r>
          </a:p>
          <a:p>
            <a:pPr lvl="1"/>
            <a:r>
              <a:rPr lang="en-US" sz="1400" dirty="0"/>
              <a:t>Why does the output for </a:t>
            </a:r>
            <a:r>
              <a:rPr lang="en-US" sz="1400" dirty="0" err="1"/>
              <a:t>psi.weight.wge</a:t>
            </a:r>
            <a:r>
              <a:rPr lang="en-US" sz="1400" dirty="0"/>
              <a:t> start at psi 1?   </a:t>
            </a:r>
            <a:r>
              <a:rPr lang="en-US" sz="1400" b="1" dirty="0"/>
              <a:t>psi weights are coefficients of white noise terms in the GLP.  The GLP is </a:t>
            </a:r>
            <a:r>
              <a:rPr lang="en-US" sz="1400" b="1" dirty="0" err="1"/>
              <a:t>xt</a:t>
            </a:r>
            <a:r>
              <a:rPr lang="en-US" sz="1400" b="1" dirty="0"/>
              <a:t> = at + psi_1a_t-1 + psi_2a_t-2 …   psi_0 = 1 is what you are seeing and is the coefficient of </a:t>
            </a:r>
            <a:r>
              <a:rPr lang="en-US" sz="1400" b="1" dirty="0" err="1"/>
              <a:t>a_t</a:t>
            </a:r>
            <a:r>
              <a:rPr lang="en-US" sz="1400" b="1" dirty="0"/>
              <a:t>.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746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1</a:t>
            </a:r>
          </a:p>
        </p:txBody>
      </p:sp>
    </p:spTree>
    <p:extLst>
      <p:ext uri="{BB962C8B-B14F-4D97-AF65-F5344CB8AC3E}">
        <p14:creationId xmlns:p14="http://schemas.microsoft.com/office/powerpoint/2010/main" val="75911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2227-AC49-DA48-B6DC-6C750BE2A715}"/>
              </a:ext>
            </a:extLst>
          </p:cNvPr>
          <p:cNvSpPr txBox="1"/>
          <p:nvPr/>
        </p:nvSpPr>
        <p:spPr>
          <a:xfrm>
            <a:off x="989462" y="2797791"/>
            <a:ext cx="71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and describe your findings with respect to the AIC and the model identification for the realization you chose. </a:t>
            </a:r>
          </a:p>
        </p:txBody>
      </p:sp>
    </p:spTree>
    <p:extLst>
      <p:ext uri="{BB962C8B-B14F-4D97-AF65-F5344CB8AC3E}">
        <p14:creationId xmlns:p14="http://schemas.microsoft.com/office/powerpoint/2010/main" val="75527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606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02D77-DB0F-4D42-8EC7-3B996469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2" y="1813064"/>
            <a:ext cx="2624196" cy="194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26431-B02C-9541-94A9-FAE06FC5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6" y="1813064"/>
            <a:ext cx="2889679" cy="194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E0E02-5942-984F-AB57-6AB9D870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09" y="1813064"/>
            <a:ext cx="2899996" cy="1940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01783-8E28-8045-AD3C-A57C1B95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491" y="4132036"/>
            <a:ext cx="5671119" cy="23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8550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9453</TotalTime>
  <Words>1673</Words>
  <Application>Microsoft Macintosh PowerPoint</Application>
  <PresentationFormat>On-screen Show (4:3)</PresentationFormat>
  <Paragraphs>175</Paragraphs>
  <Slides>53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Gill Sans MT</vt:lpstr>
      <vt:lpstr>2U</vt:lpstr>
      <vt:lpstr>Gallery</vt:lpstr>
      <vt:lpstr>Time Series: Unit 5</vt:lpstr>
      <vt:lpstr>Cleaning Up Some Loose Ends</vt:lpstr>
      <vt:lpstr>Cleaning Up Some Loose Ends</vt:lpstr>
      <vt:lpstr>Cleaning Up Some Loose Ends</vt:lpstr>
      <vt:lpstr>Cleaning Up Some Loose Ends:</vt:lpstr>
      <vt:lpstr>Break Out 1</vt:lpstr>
      <vt:lpstr>1. AIC5 for Store 8: Item 1</vt:lpstr>
      <vt:lpstr>End Break Out 1</vt:lpstr>
      <vt:lpstr>1. AIC5 for Store 8: Item 1</vt:lpstr>
      <vt:lpstr>Break Out 2</vt:lpstr>
      <vt:lpstr>2. Calculate ρ_1for MA(2):</vt:lpstr>
      <vt:lpstr>2. Calculate ρ_1for MA(2):</vt:lpstr>
      <vt:lpstr>2. Calculate ρ_2for MA(2):</vt:lpstr>
      <vt:lpstr>2. Calculate ρ_2for MA(2):</vt:lpstr>
      <vt:lpstr>2. Calculate ρ_3for MA(2):</vt:lpstr>
      <vt:lpstr>2. Calculate ρ_3for MA(2):</vt:lpstr>
      <vt:lpstr>Verify the autocorrelations using tswge</vt:lpstr>
      <vt:lpstr>Verify the autocorrelations using tswge</vt:lpstr>
      <vt:lpstr>Calculate ρ_(0,) ρ_(1,) and ρ_(2,)  for MA(1):</vt:lpstr>
      <vt:lpstr>Calculate ρ_(0,) ρ_(1,) and ρ_(2,)  for MA(1):</vt:lpstr>
      <vt:lpstr>Matching: Without R / tswge</vt:lpstr>
      <vt:lpstr>Matching: Without R / tswge</vt:lpstr>
      <vt:lpstr>END Break Out 2</vt:lpstr>
      <vt:lpstr>Review Invertible Models</vt:lpstr>
      <vt:lpstr>Discussion: Invertibility</vt:lpstr>
      <vt:lpstr>Why Only Consider Invertible Models?</vt:lpstr>
      <vt:lpstr>Discussion: Invertibility</vt:lpstr>
      <vt:lpstr>Recall: ρ_(0,) ρ_(1,) and ρ_(2,)  for MA(1):</vt:lpstr>
      <vt:lpstr>Why Only Consider Invertible Models?</vt:lpstr>
      <vt:lpstr>Break Out 3</vt:lpstr>
      <vt:lpstr>GLP Form for MA(2)</vt:lpstr>
      <vt:lpstr>GLP Form for MA(2)</vt:lpstr>
      <vt:lpstr>GLP Form for AR(2)</vt:lpstr>
      <vt:lpstr>GLP Form for AR(2)</vt:lpstr>
      <vt:lpstr>GLP Form for ARMA(2,2)</vt:lpstr>
      <vt:lpstr>GLP Form for ARMA(2,2)</vt:lpstr>
      <vt:lpstr>Psi Weights and Long Division </vt:lpstr>
      <vt:lpstr>End Break Out 3</vt:lpstr>
      <vt:lpstr>Break Out 4</vt:lpstr>
      <vt:lpstr>ARMA MODELS</vt:lpstr>
      <vt:lpstr>ARMA MODELS</vt:lpstr>
      <vt:lpstr>Generate a realizations from an ARMA model.  You pick p and q.  Include the ACF and spectral density.  </vt:lpstr>
      <vt:lpstr>Generate a realizations from an ARMA model.  You pick p and q.  Include the ACF and spectral density.  </vt:lpstr>
      <vt:lpstr>ARMA(2,2) Model Realizations (From a Student!)</vt:lpstr>
      <vt:lpstr>Evaluate AIC for identifying model structure.</vt:lpstr>
      <vt:lpstr>End Break Out 4</vt:lpstr>
      <vt:lpstr>Break Out 5</vt:lpstr>
      <vt:lpstr>SWA Cancellation Data</vt:lpstr>
      <vt:lpstr>SWA Cancellation Data</vt:lpstr>
      <vt:lpstr>End Break Out 5</vt:lpstr>
      <vt:lpstr>Time Series Study!</vt:lpstr>
      <vt:lpstr>Common Questions</vt:lpstr>
      <vt:lpstr>COMMON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5</dc:title>
  <dc:creator>Microsoft Office User</dc:creator>
  <cp:lastModifiedBy>Microsoft Office User</cp:lastModifiedBy>
  <cp:revision>50</cp:revision>
  <dcterms:created xsi:type="dcterms:W3CDTF">2019-06-03T02:08:55Z</dcterms:created>
  <dcterms:modified xsi:type="dcterms:W3CDTF">2020-06-01T16:55:05Z</dcterms:modified>
</cp:coreProperties>
</file>